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4" r:id="rId3"/>
    <p:sldId id="257" r:id="rId4"/>
    <p:sldId id="261" r:id="rId5"/>
    <p:sldId id="258" r:id="rId6"/>
    <p:sldId id="259" r:id="rId7"/>
    <p:sldId id="260" r:id="rId8"/>
    <p:sldId id="262" r:id="rId9"/>
    <p:sldId id="267" r:id="rId10"/>
    <p:sldId id="263" r:id="rId11"/>
    <p:sldId id="266" r:id="rId12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180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9894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8A955-0987-6B8F-1488-4AA639579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FDF485-01CF-7DBB-7567-A06C4AF584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E1C0C7-6A3B-5546-0438-EFFDB944D8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D82AD-198F-B2B9-A44B-E06B1CF215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851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  <p:extLst>
      <p:ext uri="{BB962C8B-B14F-4D97-AF65-F5344CB8AC3E}">
        <p14:creationId xmlns:p14="http://schemas.microsoft.com/office/powerpoint/2010/main" val="2827852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82" y="1149439"/>
            <a:ext cx="5370492" cy="60369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46985"/>
            <a:ext cx="7732024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chemeClr val="bg1"/>
                </a:solidFill>
              </a:rPr>
              <a:t>INTERNSHIP PROGRAM Data Analysis </a:t>
            </a:r>
          </a:p>
        </p:txBody>
      </p:sp>
      <p:sp>
        <p:nvSpPr>
          <p:cNvPr id="4" name="Text 1"/>
          <p:cNvSpPr/>
          <p:nvPr/>
        </p:nvSpPr>
        <p:spPr>
          <a:xfrm>
            <a:off x="62801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750" dirty="0">
                <a:solidFill>
                  <a:schemeClr val="bg1"/>
                </a:solidFill>
              </a:rPr>
              <a:t>Introduction &amp; Internship Journey Presented by </a:t>
            </a:r>
            <a:r>
              <a:rPr lang="en-US" sz="1750" b="1" dirty="0">
                <a:solidFill>
                  <a:schemeClr val="bg1"/>
                </a:solidFill>
              </a:rPr>
              <a:t>PARTHA DEY</a:t>
            </a:r>
            <a:r>
              <a:rPr lang="en-US" sz="1750" dirty="0">
                <a:solidFill>
                  <a:schemeClr val="bg1"/>
                </a:solidFill>
              </a:rPr>
              <a:t>. This presentation encompasses my experiences as an intern at </a:t>
            </a:r>
            <a:r>
              <a:rPr lang="en-US" sz="1750" dirty="0" err="1">
                <a:solidFill>
                  <a:schemeClr val="bg1"/>
                </a:solidFill>
              </a:rPr>
              <a:t>Cognifyz</a:t>
            </a:r>
            <a:r>
              <a:rPr lang="en-US" sz="1750" dirty="0">
                <a:solidFill>
                  <a:schemeClr val="bg1"/>
                </a:solidFill>
              </a:rPr>
              <a:t> Technologies, sharing insights into the realm of data analysis and its applications.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914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chemeClr val="bg1"/>
                </a:solidFill>
              </a:rPr>
              <a:t>Level 3</a:t>
            </a:r>
          </a:p>
        </p:txBody>
      </p:sp>
      <p:sp>
        <p:nvSpPr>
          <p:cNvPr id="3" name="Shape 1"/>
          <p:cNvSpPr/>
          <p:nvPr/>
        </p:nvSpPr>
        <p:spPr>
          <a:xfrm>
            <a:off x="793790" y="31267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3169206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5" y="3126700"/>
            <a:ext cx="33511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200" dirty="0">
                <a:solidFill>
                  <a:schemeClr val="bg1"/>
                </a:solidFill>
              </a:rPr>
              <a:t>Task 1 -  Restaurant Reviews:</a:t>
            </a:r>
          </a:p>
        </p:txBody>
      </p:sp>
      <p:sp>
        <p:nvSpPr>
          <p:cNvPr id="6" name="Text 3"/>
          <p:cNvSpPr/>
          <p:nvPr/>
        </p:nvSpPr>
        <p:spPr>
          <a:xfrm>
            <a:off x="1530905" y="3826316"/>
            <a:ext cx="3279353" cy="2754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</a:rPr>
              <a:t>Analyze the text reviews to identify the most common positive and negative keywords.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5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</a:rPr>
              <a:t>Calculate the average length of reviews and explore if there is a relationship between review length and rating. </a:t>
            </a:r>
          </a:p>
        </p:txBody>
      </p:sp>
      <p:sp>
        <p:nvSpPr>
          <p:cNvPr id="7" name="Shape 4"/>
          <p:cNvSpPr/>
          <p:nvPr/>
        </p:nvSpPr>
        <p:spPr>
          <a:xfrm>
            <a:off x="5108917" y="30331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3987" y="3075623"/>
            <a:ext cx="340162" cy="4252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46033" y="3111103"/>
            <a:ext cx="23535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200" dirty="0">
                <a:solidFill>
                  <a:schemeClr val="bg1"/>
                </a:solidFill>
              </a:rPr>
              <a:t>Task 2 - Votes Analysis: </a:t>
            </a:r>
          </a:p>
        </p:txBody>
      </p:sp>
      <p:sp>
        <p:nvSpPr>
          <p:cNvPr id="10" name="Text 6"/>
          <p:cNvSpPr/>
          <p:nvPr/>
        </p:nvSpPr>
        <p:spPr>
          <a:xfrm>
            <a:off x="6020746" y="3826317"/>
            <a:ext cx="2981585" cy="2233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</a:rPr>
              <a:t>Identify the restaurants with the highest and lowest number of votes.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5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</a:rPr>
              <a:t>Analyze if there is a correlation between the number of votes and the rating of a restaurant. </a:t>
            </a:r>
          </a:p>
        </p:txBody>
      </p:sp>
      <p:sp>
        <p:nvSpPr>
          <p:cNvPr id="11" name="Shape 7"/>
          <p:cNvSpPr/>
          <p:nvPr/>
        </p:nvSpPr>
        <p:spPr>
          <a:xfrm>
            <a:off x="9521484" y="299061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6554" y="3033117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258600" y="3030689"/>
            <a:ext cx="4101344" cy="636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200" dirty="0">
                <a:solidFill>
                  <a:schemeClr val="bg1"/>
                </a:solidFill>
              </a:rPr>
              <a:t>Task 3 - Price Range vs. </a:t>
            </a:r>
          </a:p>
          <a:p>
            <a:r>
              <a:rPr lang="en-US" sz="2200" dirty="0">
                <a:solidFill>
                  <a:schemeClr val="bg1"/>
                </a:solidFill>
              </a:rPr>
              <a:t>Online Delivery and Table Booking:</a:t>
            </a:r>
          </a:p>
        </p:txBody>
      </p:sp>
      <p:sp>
        <p:nvSpPr>
          <p:cNvPr id="14" name="Text 9"/>
          <p:cNvSpPr/>
          <p:nvPr/>
        </p:nvSpPr>
        <p:spPr>
          <a:xfrm>
            <a:off x="10356040" y="3826316"/>
            <a:ext cx="2981584" cy="2561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</a:rPr>
              <a:t>Analyze if there is a relationship between the price range and the availability of online delivery and table booking.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5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</a:rPr>
              <a:t>Determine if higher-priced restaurants are more likely to offer these services.  </a:t>
            </a:r>
          </a:p>
        </p:txBody>
      </p:sp>
      <p:sp>
        <p:nvSpPr>
          <p:cNvPr id="18" name="Text 13"/>
          <p:cNvSpPr/>
          <p:nvPr/>
        </p:nvSpPr>
        <p:spPr>
          <a:xfrm>
            <a:off x="11483221" y="3971449"/>
            <a:ext cx="235350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689" y="1703340"/>
            <a:ext cx="7007068" cy="479405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6364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chemeClr val="bg1"/>
                </a:solidFill>
              </a:rPr>
              <a:t>Conclusion &amp; Future Goals</a:t>
            </a:r>
          </a:p>
        </p:txBody>
      </p:sp>
      <p:sp>
        <p:nvSpPr>
          <p:cNvPr id="5" name="Text 1"/>
          <p:cNvSpPr/>
          <p:nvPr/>
        </p:nvSpPr>
        <p:spPr>
          <a:xfrm>
            <a:off x="626364" y="3953248"/>
            <a:ext cx="6746423" cy="1262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750" dirty="0">
                <a:solidFill>
                  <a:schemeClr val="bg1"/>
                </a:solidFill>
              </a:rPr>
              <a:t>The internship yielded valuable insights into the mechanics of data analysis and its real-world applications. This experience lays a solid foundation for future growth, focusing on advanced analytics and machine learning applications.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7" y="1067390"/>
            <a:ext cx="6524706" cy="652470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961030" y="2715151"/>
            <a:ext cx="7167093" cy="820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b="1" kern="0" spc="-13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Presented by PARTHA DEY</a:t>
            </a:r>
            <a:endParaRPr lang="en-US" sz="4000" dirty="0"/>
          </a:p>
        </p:txBody>
      </p:sp>
      <p:sp>
        <p:nvSpPr>
          <p:cNvPr id="5" name="Text 1"/>
          <p:cNvSpPr/>
          <p:nvPr/>
        </p:nvSpPr>
        <p:spPr>
          <a:xfrm>
            <a:off x="6703454" y="3712734"/>
            <a:ext cx="7680509" cy="1316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summarized my data analysis internship journey, covering my roles, responsibilities, key projects, technologies used, and the challenges I faced and overcame. Thank you for your time and attention.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918853" y="2420898"/>
            <a:ext cx="5486400" cy="3657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1211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About Me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96513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00" dirty="0">
                <a:solidFill>
                  <a:schemeClr val="bg1"/>
                </a:solidFill>
              </a:rPr>
              <a:t>Presented by PARTHA DEY</a:t>
            </a:r>
          </a:p>
        </p:txBody>
      </p:sp>
      <p:sp>
        <p:nvSpPr>
          <p:cNvPr id="5" name="Text 2"/>
          <p:cNvSpPr/>
          <p:nvPr/>
        </p:nvSpPr>
        <p:spPr>
          <a:xfrm>
            <a:off x="4856321" y="29878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Background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4856321" y="3569018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Educational background in data science and analytics. Proficient in </a:t>
            </a:r>
            <a:r>
              <a:rPr lang="en-US" sz="1750" b="1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Python, SQL, Tableau, and Excel</a:t>
            </a: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5224701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Skills in statistical analysis. Passionate about leveraging data for insights.</a:t>
            </a:r>
            <a:endParaRPr lang="en-US" sz="175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A4F7C560-CA13-3629-5C66-C880CA578AEB}"/>
              </a:ext>
            </a:extLst>
          </p:cNvPr>
          <p:cNvSpPr/>
          <p:nvPr/>
        </p:nvSpPr>
        <p:spPr>
          <a:xfrm>
            <a:off x="793789" y="3569018"/>
            <a:ext cx="3501509" cy="2529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</a:rPr>
              <a:t>I am </a:t>
            </a:r>
            <a:r>
              <a:rPr lang="en-US" sz="1750" b="1" dirty="0">
                <a:solidFill>
                  <a:schemeClr val="bg1"/>
                </a:solidFill>
              </a:rPr>
              <a:t>Partha Dey</a:t>
            </a:r>
            <a:r>
              <a:rPr lang="en-US" sz="1750" dirty="0">
                <a:solidFill>
                  <a:schemeClr val="bg1"/>
                </a:solidFill>
              </a:rPr>
              <a:t>, a passionate data analyst committed to extracting valuable insights from data.</a:t>
            </a:r>
            <a:r>
              <a:rPr lang="en-US" sz="2400" dirty="0"/>
              <a:t> </a:t>
            </a:r>
            <a:r>
              <a:rPr lang="en-US" sz="1750" dirty="0">
                <a:solidFill>
                  <a:schemeClr val="bg1"/>
                </a:solidFill>
              </a:rPr>
              <a:t>My educational background combined with practical experience has shaped my skills in data analysis and visualization.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3"/>
          <p:cNvSpPr/>
          <p:nvPr/>
        </p:nvSpPr>
        <p:spPr>
          <a:xfrm>
            <a:off x="1674253" y="3045851"/>
            <a:ext cx="12073944" cy="47845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bg1"/>
                </a:solidFill>
              </a:rPr>
              <a:t>Cognifyz</a:t>
            </a:r>
            <a:r>
              <a:rPr lang="en-US" sz="2200" dirty="0">
                <a:solidFill>
                  <a:schemeClr val="bg1"/>
                </a:solidFill>
              </a:rPr>
              <a:t> Technologies is a leading technology company that specializes in the dynamic field of data science and excels in delivering impactful projects and solutions.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The company offers a wide range of products and services, including artificial intelligence (AI), machine learning (ML), and data analytics tools.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bg1"/>
                </a:solidFill>
              </a:rPr>
              <a:t>Cognifyz</a:t>
            </a:r>
            <a:r>
              <a:rPr lang="en-US" sz="2200" dirty="0">
                <a:solidFill>
                  <a:schemeClr val="bg1"/>
                </a:solidFill>
              </a:rPr>
              <a:t> Technologies also provides training programs to enhance skills and knowledge in these areas.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The company focuses on delivering innovative and cutting-edge solutions to meet the evolving needs of businesses.</a:t>
            </a:r>
          </a:p>
          <a:p>
            <a:endParaRPr lang="en-US" sz="2200" dirty="0">
              <a:solidFill>
                <a:schemeClr val="bg1"/>
              </a:solidFill>
            </a:endParaRPr>
          </a:p>
          <a:p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 err="1">
                <a:solidFill>
                  <a:schemeClr val="bg1"/>
                </a:solidFill>
              </a:rPr>
              <a:t>Cognifyz</a:t>
            </a:r>
            <a:r>
              <a:rPr lang="en-US" sz="2200" dirty="0">
                <a:solidFill>
                  <a:schemeClr val="bg1"/>
                </a:solidFill>
              </a:rPr>
              <a:t> Technologies is at the forefront of innovation in AI, ML, and Data Analytics. The company specializes in providing scalable solutions to complex problems, emphasizing data-driven decision-making.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D5A2F8-0EF5-32EA-E973-0ACC5EC35A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7286" y="174835"/>
            <a:ext cx="4750125" cy="211116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6" y="1929005"/>
            <a:ext cx="4439200" cy="478732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264348" y="111383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Internship Overview</a:t>
            </a:r>
            <a:endParaRPr lang="en-US" sz="44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372" y="2186285"/>
            <a:ext cx="566976" cy="56697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5534929" y="2164464"/>
            <a:ext cx="3024849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bg1"/>
                </a:solidFill>
              </a:rPr>
              <a:t>Internship Program</a:t>
            </a:r>
          </a:p>
        </p:txBody>
      </p:sp>
      <p:sp>
        <p:nvSpPr>
          <p:cNvPr id="7" name="Text 2"/>
          <p:cNvSpPr/>
          <p:nvPr/>
        </p:nvSpPr>
        <p:spPr>
          <a:xfrm>
            <a:off x="5501771" y="2647666"/>
            <a:ext cx="8948325" cy="819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750" dirty="0">
                <a:solidFill>
                  <a:schemeClr val="bg1"/>
                </a:solidFill>
              </a:rPr>
              <a:t>The Data Analysis Internship at </a:t>
            </a:r>
            <a:r>
              <a:rPr lang="en-US" sz="1750" dirty="0" err="1">
                <a:solidFill>
                  <a:schemeClr val="bg1"/>
                </a:solidFill>
              </a:rPr>
              <a:t>Cognifyz</a:t>
            </a:r>
            <a:r>
              <a:rPr lang="en-US" sz="1750" dirty="0">
                <a:solidFill>
                  <a:schemeClr val="bg1"/>
                </a:solidFill>
              </a:rPr>
              <a:t> Technologies provided hands-on experience in analyzing complex datasets. Interns engaged in projects utilizing AI, machine learning, and data analytics to extract actionable insights and support business decision-making.</a:t>
            </a: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5502" y="3771994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534929" y="37728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Duration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5534929" y="4163664"/>
            <a:ext cx="8948324" cy="8452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750" dirty="0">
                <a:solidFill>
                  <a:schemeClr val="bg1"/>
                </a:solidFill>
              </a:rPr>
              <a:t>The internship spanned </a:t>
            </a:r>
            <a:r>
              <a:rPr lang="en-US" sz="1750" b="1" dirty="0">
                <a:solidFill>
                  <a:schemeClr val="bg1"/>
                </a:solidFill>
              </a:rPr>
              <a:t>3months</a:t>
            </a:r>
            <a:r>
              <a:rPr lang="en-US" sz="1750" dirty="0">
                <a:solidFill>
                  <a:schemeClr val="bg1"/>
                </a:solidFill>
              </a:rPr>
              <a:t>, focusing on intensive skill development and practical exposure to data analysis frameworks. This period facilitated meaningful contributions to ongoing projects with tangible outcomes.</a:t>
            </a:r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7372" y="5357703"/>
            <a:ext cx="566976" cy="56697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391496" y="52777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Company Profile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5468491" y="5668580"/>
            <a:ext cx="8743345" cy="906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750" dirty="0" err="1">
                <a:solidFill>
                  <a:schemeClr val="bg1"/>
                </a:solidFill>
              </a:rPr>
              <a:t>Cognifyz</a:t>
            </a:r>
            <a:r>
              <a:rPr lang="en-US" sz="1750" dirty="0">
                <a:solidFill>
                  <a:schemeClr val="bg1"/>
                </a:solidFill>
              </a:rPr>
              <a:t> Technologies specializes in delivering innovative AI, ML, and data analytics solutions. The company equips businesses with the tools to harness the power of data and drive efficiencies across various sectors.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8243" y="1409949"/>
            <a:ext cx="5286624" cy="52866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524482"/>
            <a:ext cx="58477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Role &amp; Responsibilities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573423"/>
            <a:ext cx="93852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Collecting and cleaning data from various sources.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4015621"/>
            <a:ext cx="93852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Performing exploratory data analysis to identify trends and patterns.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4457819"/>
            <a:ext cx="93852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Developing statistical models for prediction and forecasting.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4900017"/>
            <a:ext cx="93852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Creating data visualizations and dashboards to communicate insights.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93790" y="5342215"/>
            <a:ext cx="93852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Generating reports and presenting findings to stakeholders.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44" y="393284"/>
            <a:ext cx="5788901" cy="744303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4822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chemeClr val="bg1"/>
                </a:solidFill>
              </a:rPr>
              <a:t>Detailed TASK LIST</a:t>
            </a:r>
          </a:p>
        </p:txBody>
      </p:sp>
      <p:sp>
        <p:nvSpPr>
          <p:cNvPr id="5" name="Text 1"/>
          <p:cNvSpPr/>
          <p:nvPr/>
        </p:nvSpPr>
        <p:spPr>
          <a:xfrm>
            <a:off x="6280190" y="3531210"/>
            <a:ext cx="8163466" cy="1935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  <a:buSzPct val="100000"/>
            </a:pPr>
            <a:r>
              <a:rPr lang="en-US" sz="1750" dirty="0">
                <a:solidFill>
                  <a:schemeClr val="bg1"/>
                </a:solidFill>
              </a:rPr>
              <a:t>To complete this internship, you will have the chance to choose any 2 of 3 levels: Level 1, Level 2, or Level 3. We've designed these levels to cater to your convenience and ensure an engaging and rewarding experience. Additionally, the successful completion of Level 3</a:t>
            </a:r>
          </a:p>
          <a:p>
            <a:pPr>
              <a:lnSpc>
                <a:spcPts val="2850"/>
              </a:lnSpc>
              <a:buSzPct val="100000"/>
            </a:pPr>
            <a:r>
              <a:rPr lang="en-US" sz="1750" dirty="0">
                <a:solidFill>
                  <a:schemeClr val="bg1"/>
                </a:solidFill>
              </a:rPr>
              <a:t> (any 2 task out of 3) will further enhance your chances of receiving a stipend</a:t>
            </a:r>
          </a:p>
          <a:p>
            <a:pPr algn="l">
              <a:lnSpc>
                <a:spcPts val="2850"/>
              </a:lnSpc>
              <a:buSzPct val="100000"/>
            </a:pPr>
            <a:endParaRPr lang="en-US" sz="17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4001" y="1709082"/>
            <a:ext cx="58066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chemeClr val="bg1"/>
                </a:solidFill>
              </a:rPr>
              <a:t>Level 1</a:t>
            </a:r>
          </a:p>
        </p:txBody>
      </p:sp>
      <p:sp>
        <p:nvSpPr>
          <p:cNvPr id="3" name="Shape 1"/>
          <p:cNvSpPr/>
          <p:nvPr/>
        </p:nvSpPr>
        <p:spPr>
          <a:xfrm>
            <a:off x="793790" y="31267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3169206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45836" y="3126700"/>
            <a:ext cx="23535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200" dirty="0">
                <a:solidFill>
                  <a:schemeClr val="bg1"/>
                </a:solidFill>
              </a:rPr>
              <a:t>Task 1 - Top Cuisines:</a:t>
            </a:r>
          </a:p>
        </p:txBody>
      </p:sp>
      <p:sp>
        <p:nvSpPr>
          <p:cNvPr id="6" name="Text 3"/>
          <p:cNvSpPr/>
          <p:nvPr/>
        </p:nvSpPr>
        <p:spPr>
          <a:xfrm>
            <a:off x="1201682" y="4014696"/>
            <a:ext cx="2725725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</a:rPr>
              <a:t>Determine the top three most common cuisines in the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5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</a:rPr>
              <a:t>Calculate the percentage of restaurants that serve each of the top cuisines. </a:t>
            </a:r>
          </a:p>
          <a:p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7" name="Shape 4"/>
          <p:cNvSpPr/>
          <p:nvPr/>
        </p:nvSpPr>
        <p:spPr>
          <a:xfrm>
            <a:off x="4111228" y="31267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6298" y="3169206"/>
            <a:ext cx="340162" cy="4252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763274" y="3149592"/>
            <a:ext cx="23535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200" dirty="0">
                <a:solidFill>
                  <a:schemeClr val="bg1"/>
                </a:solidFill>
              </a:rPr>
              <a:t>Task 2 - City Analysis:</a:t>
            </a:r>
          </a:p>
        </p:txBody>
      </p:sp>
      <p:sp>
        <p:nvSpPr>
          <p:cNvPr id="10" name="Text 6"/>
          <p:cNvSpPr/>
          <p:nvPr/>
        </p:nvSpPr>
        <p:spPr>
          <a:xfrm>
            <a:off x="5015624" y="3993067"/>
            <a:ext cx="2725726" cy="2729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</a:rPr>
              <a:t>Identify the city with the highest number of restaurants in the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5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</a:rPr>
              <a:t>Calculate the average rating for restaurants in each city.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5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</a:rPr>
              <a:t>Determine the city with the highest average rating. </a:t>
            </a:r>
          </a:p>
          <a:p>
            <a:r>
              <a:rPr lang="en-US" sz="1750" dirty="0">
                <a:solidFill>
                  <a:schemeClr val="bg1"/>
                </a:solidFill>
              </a:rPr>
              <a:t> </a:t>
            </a:r>
          </a:p>
          <a:p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1" name="Shape 7"/>
          <p:cNvSpPr/>
          <p:nvPr/>
        </p:nvSpPr>
        <p:spPr>
          <a:xfrm>
            <a:off x="7428667" y="31267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3737" y="3169206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165783" y="3126699"/>
            <a:ext cx="2304742" cy="58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200" dirty="0">
                <a:solidFill>
                  <a:schemeClr val="bg1"/>
                </a:solidFill>
              </a:rPr>
              <a:t>Task 3 - Price Range </a:t>
            </a:r>
          </a:p>
          <a:p>
            <a:r>
              <a:rPr lang="en-US" sz="2200" dirty="0">
                <a:solidFill>
                  <a:schemeClr val="bg1"/>
                </a:solidFill>
              </a:rPr>
              <a:t>Distribution:</a:t>
            </a:r>
          </a:p>
        </p:txBody>
      </p:sp>
      <p:sp>
        <p:nvSpPr>
          <p:cNvPr id="14" name="Text 9"/>
          <p:cNvSpPr/>
          <p:nvPr/>
        </p:nvSpPr>
        <p:spPr>
          <a:xfrm>
            <a:off x="7996706" y="4015913"/>
            <a:ext cx="2663918" cy="2757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</a:rPr>
              <a:t>Create a histogram or bar chart to visualize the distribution of price ranges among the restaurants.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5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</a:rPr>
              <a:t>Calculate the percentage of restaurants in each price range category.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5" name="Shape 10"/>
          <p:cNvSpPr/>
          <p:nvPr/>
        </p:nvSpPr>
        <p:spPr>
          <a:xfrm>
            <a:off x="10746105" y="31267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10831175" y="31692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2"/>
          <p:cNvSpPr/>
          <p:nvPr/>
        </p:nvSpPr>
        <p:spPr>
          <a:xfrm>
            <a:off x="11483220" y="3126700"/>
            <a:ext cx="259058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ea typeface="Inter Bold" panose="020B0502030000000004" pitchFamily="34" charset="0"/>
                <a:cs typeface="Inter Bold" pitchFamily="34" charset="-120"/>
              </a:rPr>
              <a:t>Task 4 – Online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ea typeface="Inter Bold" panose="020B0502030000000004" pitchFamily="34" charset="0"/>
                <a:cs typeface="Inter Bold" pitchFamily="34" charset="-120"/>
              </a:rPr>
              <a:t>Delivery:</a:t>
            </a:r>
            <a:endParaRPr lang="en-US" sz="2200" dirty="0">
              <a:ea typeface="Inter Bold" panose="020B0502030000000004" pitchFamily="34" charset="0"/>
            </a:endParaRPr>
          </a:p>
        </p:txBody>
      </p:sp>
      <p:sp>
        <p:nvSpPr>
          <p:cNvPr id="20" name="Text 9">
            <a:extLst>
              <a:ext uri="{FF2B5EF4-FFF2-40B4-BE49-F238E27FC236}">
                <a16:creationId xmlns:a16="http://schemas.microsoft.com/office/drawing/2014/main" id="{89B2905B-652F-D20E-48C5-DDA89CBD4B95}"/>
              </a:ext>
            </a:extLst>
          </p:cNvPr>
          <p:cNvSpPr/>
          <p:nvPr/>
        </p:nvSpPr>
        <p:spPr>
          <a:xfrm>
            <a:off x="11171336" y="4015913"/>
            <a:ext cx="2718528" cy="25904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</a:rPr>
              <a:t>Determine the percentage of restaurants that offer online delivery.</a:t>
            </a:r>
          </a:p>
          <a:p>
            <a:endParaRPr lang="en-US" sz="175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</a:rPr>
              <a:t>Compare the average ratings of restaurants with and without online delivery.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07A26-30FD-1567-08D5-9501C44A2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4D65697-E4FE-C8B4-D9D8-A30F2BFFB21B}"/>
              </a:ext>
            </a:extLst>
          </p:cNvPr>
          <p:cNvSpPr/>
          <p:nvPr/>
        </p:nvSpPr>
        <p:spPr>
          <a:xfrm>
            <a:off x="824001" y="1709082"/>
            <a:ext cx="58066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chemeClr val="bg1"/>
                </a:solidFill>
              </a:rPr>
              <a:t>Level 2</a:t>
            </a:r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F8C48962-A27C-ACD4-8B7D-5070E68FB89A}"/>
              </a:ext>
            </a:extLst>
          </p:cNvPr>
          <p:cNvSpPr/>
          <p:nvPr/>
        </p:nvSpPr>
        <p:spPr>
          <a:xfrm>
            <a:off x="793790" y="31267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21F63039-EBD5-920F-BCDB-F8480FFAF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3169206"/>
            <a:ext cx="340162" cy="425291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FADBEAD9-47B4-95D4-31A4-8E9205F6D3AB}"/>
              </a:ext>
            </a:extLst>
          </p:cNvPr>
          <p:cNvSpPr/>
          <p:nvPr/>
        </p:nvSpPr>
        <p:spPr>
          <a:xfrm>
            <a:off x="1445836" y="3126700"/>
            <a:ext cx="2353508" cy="708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200" dirty="0">
                <a:solidFill>
                  <a:schemeClr val="bg1"/>
                </a:solidFill>
              </a:rPr>
              <a:t>Task 1 - Restaurant </a:t>
            </a:r>
          </a:p>
          <a:p>
            <a:r>
              <a:rPr lang="en-US" sz="2200" dirty="0">
                <a:solidFill>
                  <a:schemeClr val="bg1"/>
                </a:solidFill>
              </a:rPr>
              <a:t>Ratings :</a:t>
            </a: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BFBFAC8C-0BCE-0C27-7768-9025E38B1933}"/>
              </a:ext>
            </a:extLst>
          </p:cNvPr>
          <p:cNvSpPr/>
          <p:nvPr/>
        </p:nvSpPr>
        <p:spPr>
          <a:xfrm>
            <a:off x="1201682" y="4014696"/>
            <a:ext cx="2725725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</a:rPr>
              <a:t>Analyze the distribution of aggregate ratings and determine the most common rating range.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5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</a:rPr>
              <a:t>Calculate the average number of votes received by restaurants. </a:t>
            </a:r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1810AE77-72EC-903A-A483-FDCFCA59E072}"/>
              </a:ext>
            </a:extLst>
          </p:cNvPr>
          <p:cNvSpPr/>
          <p:nvPr/>
        </p:nvSpPr>
        <p:spPr>
          <a:xfrm>
            <a:off x="4111228" y="31267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FDBA94BC-9840-B8FC-C34A-399345A68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6298" y="3169206"/>
            <a:ext cx="340162" cy="425291"/>
          </a:xfrm>
          <a:prstGeom prst="rect">
            <a:avLst/>
          </a:prstGeom>
        </p:spPr>
      </p:pic>
      <p:sp>
        <p:nvSpPr>
          <p:cNvPr id="9" name="Text 5">
            <a:extLst>
              <a:ext uri="{FF2B5EF4-FFF2-40B4-BE49-F238E27FC236}">
                <a16:creationId xmlns:a16="http://schemas.microsoft.com/office/drawing/2014/main" id="{9A276E67-51EE-C430-7977-664CB3169AA9}"/>
              </a:ext>
            </a:extLst>
          </p:cNvPr>
          <p:cNvSpPr/>
          <p:nvPr/>
        </p:nvSpPr>
        <p:spPr>
          <a:xfrm>
            <a:off x="4763274" y="3149592"/>
            <a:ext cx="2353508" cy="708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200" dirty="0">
                <a:solidFill>
                  <a:schemeClr val="bg1"/>
                </a:solidFill>
              </a:rPr>
              <a:t>Task 2 - Cuisine </a:t>
            </a:r>
          </a:p>
          <a:p>
            <a:r>
              <a:rPr lang="en-US" sz="2200" dirty="0">
                <a:solidFill>
                  <a:schemeClr val="bg1"/>
                </a:solidFill>
              </a:rPr>
              <a:t>Combination :</a:t>
            </a:r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C20682AF-AE6E-5CF9-73DD-2996B417CA4A}"/>
              </a:ext>
            </a:extLst>
          </p:cNvPr>
          <p:cNvSpPr/>
          <p:nvPr/>
        </p:nvSpPr>
        <p:spPr>
          <a:xfrm>
            <a:off x="4702941" y="4014696"/>
            <a:ext cx="2725726" cy="2102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</a:rPr>
              <a:t>Identify the most common combinations of cuisines in the dataset.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5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</a:rPr>
              <a:t>Determine if certain cuisine combinations tend to have higher ratings. </a:t>
            </a:r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716173F4-286A-C005-421E-D69FE495FD71}"/>
              </a:ext>
            </a:extLst>
          </p:cNvPr>
          <p:cNvSpPr/>
          <p:nvPr/>
        </p:nvSpPr>
        <p:spPr>
          <a:xfrm>
            <a:off x="7428667" y="31267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12" name="Image 2" descr="preencoded.png">
            <a:extLst>
              <a:ext uri="{FF2B5EF4-FFF2-40B4-BE49-F238E27FC236}">
                <a16:creationId xmlns:a16="http://schemas.microsoft.com/office/drawing/2014/main" id="{27E824DB-D4A1-3AF7-D9B2-F29B026BF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3737" y="3169206"/>
            <a:ext cx="340162" cy="425291"/>
          </a:xfrm>
          <a:prstGeom prst="rect">
            <a:avLst/>
          </a:prstGeom>
        </p:spPr>
      </p:pic>
      <p:sp>
        <p:nvSpPr>
          <p:cNvPr id="13" name="Text 8">
            <a:extLst>
              <a:ext uri="{FF2B5EF4-FFF2-40B4-BE49-F238E27FC236}">
                <a16:creationId xmlns:a16="http://schemas.microsoft.com/office/drawing/2014/main" id="{E946B046-31E6-A965-55C6-90FF7151971F}"/>
              </a:ext>
            </a:extLst>
          </p:cNvPr>
          <p:cNvSpPr/>
          <p:nvPr/>
        </p:nvSpPr>
        <p:spPr>
          <a:xfrm>
            <a:off x="8165783" y="3126699"/>
            <a:ext cx="2278984" cy="677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200" dirty="0">
                <a:solidFill>
                  <a:schemeClr val="bg1"/>
                </a:solidFill>
              </a:rPr>
              <a:t>Task 3 - Geographic </a:t>
            </a:r>
          </a:p>
          <a:p>
            <a:r>
              <a:rPr lang="en-US" sz="2200" dirty="0">
                <a:solidFill>
                  <a:schemeClr val="bg1"/>
                </a:solidFill>
              </a:rPr>
              <a:t>Analysis :</a:t>
            </a:r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3B69C990-7E3D-7078-F898-09119AFC6E62}"/>
              </a:ext>
            </a:extLst>
          </p:cNvPr>
          <p:cNvSpPr/>
          <p:nvPr/>
        </p:nvSpPr>
        <p:spPr>
          <a:xfrm>
            <a:off x="7996706" y="4015913"/>
            <a:ext cx="2663918" cy="2288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</a:rPr>
              <a:t>Plot the locations of restaurants on a map using longitude and latitude coordinates.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5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</a:rPr>
              <a:t>Identify any patterns or clusters of restaurants in specific areas. </a:t>
            </a:r>
          </a:p>
        </p:txBody>
      </p:sp>
      <p:sp>
        <p:nvSpPr>
          <p:cNvPr id="15" name="Shape 10">
            <a:extLst>
              <a:ext uri="{FF2B5EF4-FFF2-40B4-BE49-F238E27FC236}">
                <a16:creationId xmlns:a16="http://schemas.microsoft.com/office/drawing/2014/main" id="{42C16963-A44B-8C67-15EE-7A9F2D8328F6}"/>
              </a:ext>
            </a:extLst>
          </p:cNvPr>
          <p:cNvSpPr/>
          <p:nvPr/>
        </p:nvSpPr>
        <p:spPr>
          <a:xfrm>
            <a:off x="10746105" y="31267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6" name="Text 11">
            <a:extLst>
              <a:ext uri="{FF2B5EF4-FFF2-40B4-BE49-F238E27FC236}">
                <a16:creationId xmlns:a16="http://schemas.microsoft.com/office/drawing/2014/main" id="{06B76CDC-19AC-6128-C4AE-BA1BF7BBECB8}"/>
              </a:ext>
            </a:extLst>
          </p:cNvPr>
          <p:cNvSpPr/>
          <p:nvPr/>
        </p:nvSpPr>
        <p:spPr>
          <a:xfrm>
            <a:off x="10831175" y="31692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650" dirty="0"/>
          </a:p>
        </p:txBody>
      </p:sp>
      <p:sp>
        <p:nvSpPr>
          <p:cNvPr id="20" name="Text 9">
            <a:extLst>
              <a:ext uri="{FF2B5EF4-FFF2-40B4-BE49-F238E27FC236}">
                <a16:creationId xmlns:a16="http://schemas.microsoft.com/office/drawing/2014/main" id="{C7E1D8AA-23AA-BA30-018B-C36C58A822AC}"/>
              </a:ext>
            </a:extLst>
          </p:cNvPr>
          <p:cNvSpPr/>
          <p:nvPr/>
        </p:nvSpPr>
        <p:spPr>
          <a:xfrm>
            <a:off x="11171336" y="4015914"/>
            <a:ext cx="2718528" cy="21015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</a:rPr>
              <a:t>Identify if there are any restaurant chains present in the dataset.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5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</a:rPr>
              <a:t>Analyze the ratings and popularity of different restaurant chains. </a:t>
            </a:r>
          </a:p>
        </p:txBody>
      </p:sp>
      <p:sp>
        <p:nvSpPr>
          <p:cNvPr id="19" name="Text 8">
            <a:extLst>
              <a:ext uri="{FF2B5EF4-FFF2-40B4-BE49-F238E27FC236}">
                <a16:creationId xmlns:a16="http://schemas.microsoft.com/office/drawing/2014/main" id="{48EEBA64-FE22-A4D2-1FC9-A04138CCC7D3}"/>
              </a:ext>
            </a:extLst>
          </p:cNvPr>
          <p:cNvSpPr/>
          <p:nvPr/>
        </p:nvSpPr>
        <p:spPr>
          <a:xfrm>
            <a:off x="11472556" y="3122919"/>
            <a:ext cx="2278984" cy="677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200" dirty="0">
                <a:solidFill>
                  <a:schemeClr val="bg1"/>
                </a:solidFill>
              </a:rPr>
              <a:t>Task 4 - Restaurant </a:t>
            </a:r>
          </a:p>
          <a:p>
            <a:r>
              <a:rPr lang="en-US" sz="2200" dirty="0">
                <a:solidFill>
                  <a:schemeClr val="bg1"/>
                </a:solidFill>
              </a:rPr>
              <a:t>Chains :</a:t>
            </a:r>
          </a:p>
        </p:txBody>
      </p:sp>
    </p:spTree>
    <p:extLst>
      <p:ext uri="{BB962C8B-B14F-4D97-AF65-F5344CB8AC3E}">
        <p14:creationId xmlns:p14="http://schemas.microsoft.com/office/powerpoint/2010/main" val="3043838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922</Words>
  <Application>Microsoft Office PowerPoint</Application>
  <PresentationFormat>Custom</PresentationFormat>
  <Paragraphs>105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Partha Dey</cp:lastModifiedBy>
  <cp:revision>4</cp:revision>
  <dcterms:created xsi:type="dcterms:W3CDTF">2025-04-03T14:50:15Z</dcterms:created>
  <dcterms:modified xsi:type="dcterms:W3CDTF">2025-04-03T16:13:24Z</dcterms:modified>
</cp:coreProperties>
</file>